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70" r:id="rId6"/>
    <p:sldId id="259" r:id="rId7"/>
    <p:sldId id="267" r:id="rId8"/>
    <p:sldId id="261" r:id="rId9"/>
    <p:sldId id="262" r:id="rId10"/>
    <p:sldId id="263" r:id="rId11"/>
    <p:sldId id="268" r:id="rId12"/>
    <p:sldId id="271" r:id="rId13"/>
    <p:sldId id="264" r:id="rId14"/>
    <p:sldId id="265" r:id="rId15"/>
    <p:sldId id="269" r:id="rId16"/>
  </p:sldIdLst>
  <p:sldSz cx="14630400" cy="8229600"/>
  <p:notesSz cx="8229600" cy="14630400"/>
  <p:embeddedFontLs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19C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9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19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5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96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44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15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69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098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3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772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7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304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887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009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613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18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440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910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851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7363" y="1157630"/>
            <a:ext cx="9275674" cy="142646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  <p:sldLayoutId id="2147483756" r:id="rId17"/>
    <p:sldLayoutId id="2147483757" r:id="rId1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pxfuel.com/en/free-photo-xlwx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lickr.com/photos/mikemacmarketing/3021241104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59" y="1249089"/>
            <a:ext cx="9385221" cy="198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800" b="1" spc="300" dirty="0">
                <a:solidFill>
                  <a:srgbClr val="5E208E"/>
                </a:solidFill>
                <a:latin typeface="Times New Roman" panose="02020603050405020304" pitchFamily="18" charset="0"/>
                <a:ea typeface="Petrona Bold"/>
                <a:cs typeface="Times New Roman" panose="02020603050405020304" pitchFamily="18" charset="0"/>
              </a:rPr>
              <a:t>Sentiment Analysis of Hotel Reviews: A Machine Learning approach in Python</a:t>
            </a:r>
            <a:endParaRPr lang="en-US" sz="4800" spc="300" dirty="0">
              <a:latin typeface="Times New Roman" panose="02020603050405020304" pitchFamily="18" charset="0"/>
              <a:ea typeface="Petrona Bold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937683" y="3741397"/>
            <a:ext cx="7262574" cy="84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CIS 5850 - Communication and Information Services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10238" y="4477284"/>
            <a:ext cx="44135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Instructor : Ivan Pantaleon           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7244" y="4239578"/>
            <a:ext cx="9385221" cy="198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 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7244" y="5367194"/>
            <a:ext cx="9385221" cy="573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Presented by: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0131" y="5686260"/>
            <a:ext cx="10305198" cy="224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     Sapan Shah     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Snehil Sarkar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Sai Sridhar Karri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-74141" y="6063744"/>
            <a:ext cx="9550360" cy="107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2879974"/>
            <a:ext cx="11660981" cy="738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endParaRPr lang="en-US" sz="46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001E892-9AEA-B72E-B4AF-FF4B5D08B108}"/>
              </a:ext>
            </a:extLst>
          </p:cNvPr>
          <p:cNvSpPr/>
          <p:nvPr/>
        </p:nvSpPr>
        <p:spPr>
          <a:xfrm>
            <a:off x="402907" y="283162"/>
            <a:ext cx="5877997" cy="734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 Modeling</a:t>
            </a:r>
            <a:endParaRPr lang="en-US" sz="4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53F69DF-4EF0-9A35-936A-ADB4C9DE5181}"/>
              </a:ext>
            </a:extLst>
          </p:cNvPr>
          <p:cNvSpPr/>
          <p:nvPr/>
        </p:nvSpPr>
        <p:spPr>
          <a:xfrm>
            <a:off x="466546" y="1067321"/>
            <a:ext cx="4675721" cy="6487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Objective</a:t>
            </a:r>
            <a:r>
              <a:rPr lang="en-US" b="1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: </a:t>
            </a:r>
          </a:p>
          <a:p>
            <a:pPr>
              <a:lnSpc>
                <a:spcPts val="2800"/>
              </a:lnSpc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The LDA (Latent Dirichlet Allocation) model identifies topics from the hotel reviews dataset, with key words representing the core themes of each topic. Here’s a breakdown of the topics based on their top words.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Model Setup: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Trained with 5 Topics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Output: Top words for each topic extracted.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Implications: </a:t>
            </a: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Identified themes provide deeper insights into sentiment analysis, help to improvise facilities, service enhancement and also create marketing opportunities.</a:t>
            </a:r>
          </a:p>
          <a:p>
            <a:pPr>
              <a:lnSpc>
                <a:spcPts val="2800"/>
              </a:lnSpc>
            </a:pPr>
            <a:endParaRPr lang="en-US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585B1A4-99A3-25C0-841C-1222BF299CD0}"/>
              </a:ext>
            </a:extLst>
          </p:cNvPr>
          <p:cNvSpPr/>
          <p:nvPr/>
        </p:nvSpPr>
        <p:spPr>
          <a:xfrm>
            <a:off x="883562" y="2818416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6FDDF87-82D9-1461-6AD9-D0E515306D50}"/>
              </a:ext>
            </a:extLst>
          </p:cNvPr>
          <p:cNvSpPr/>
          <p:nvPr/>
        </p:nvSpPr>
        <p:spPr>
          <a:xfrm>
            <a:off x="4444191" y="2818416"/>
            <a:ext cx="294882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FA3A89B3-9CC2-4BE8-C8F8-EDA968D4662A}"/>
              </a:ext>
            </a:extLst>
          </p:cNvPr>
          <p:cNvSpPr/>
          <p:nvPr/>
        </p:nvSpPr>
        <p:spPr>
          <a:xfrm>
            <a:off x="8177752" y="2830177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752F93B-285C-7F24-077B-5CA26C1DF061}"/>
              </a:ext>
            </a:extLst>
          </p:cNvPr>
          <p:cNvSpPr/>
          <p:nvPr/>
        </p:nvSpPr>
        <p:spPr>
          <a:xfrm>
            <a:off x="11215033" y="2830177"/>
            <a:ext cx="294882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D27E6F-F083-BEC4-AD7D-815F448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366" y="469557"/>
            <a:ext cx="8969255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C6466B-9837-F25A-BCA8-FBFB851F3478}"/>
              </a:ext>
            </a:extLst>
          </p:cNvPr>
          <p:cNvSpPr/>
          <p:nvPr/>
        </p:nvSpPr>
        <p:spPr>
          <a:xfrm>
            <a:off x="4235768" y="586978"/>
            <a:ext cx="7233404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Clustering for Negative Reviews</a:t>
            </a:r>
            <a:endParaRPr lang="en-US" sz="4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B530B7-AE14-D95C-4589-478B97DB9FE5}"/>
              </a:ext>
            </a:extLst>
          </p:cNvPr>
          <p:cNvSpPr/>
          <p:nvPr/>
        </p:nvSpPr>
        <p:spPr>
          <a:xfrm>
            <a:off x="4235768" y="1376839"/>
            <a:ext cx="9816465" cy="1315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Grouped similar negative reviews (ratings ≤ 2) into clusters using K-means clustering. </a:t>
            </a:r>
          </a:p>
          <a:p>
            <a:pPr marL="0" indent="0">
              <a:buNone/>
            </a:pPr>
            <a:endParaRPr lang="en-US" sz="2000" b="1" dirty="0">
              <a:solidFill>
                <a:srgbClr val="272525"/>
              </a:solidFill>
              <a:latin typeface="Petrona Bold"/>
              <a:ea typeface="Inter" panose="020B0604020202020204" charset="0"/>
              <a:cs typeface="Inter" pitchFamily="34" charset="-12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/>
                <a:ea typeface="Inter" panose="020B0604020202020204" charset="0"/>
                <a:cs typeface="Inter" pitchFamily="34" charset="-120"/>
              </a:rPr>
              <a:t>Method: 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2F045C3-AA43-DDE2-D875-4D80CD6A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51" y="2949044"/>
            <a:ext cx="826056" cy="1321713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4123455-AD30-0F64-D23C-876D696A07AC}"/>
              </a:ext>
            </a:extLst>
          </p:cNvPr>
          <p:cNvSpPr/>
          <p:nvPr/>
        </p:nvSpPr>
        <p:spPr>
          <a:xfrm>
            <a:off x="5268075" y="3002976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Vectorization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476BC31-32A8-2A4E-C514-333DC80A31F8}"/>
              </a:ext>
            </a:extLst>
          </p:cNvPr>
          <p:cNvSpPr/>
          <p:nvPr/>
        </p:nvSpPr>
        <p:spPr>
          <a:xfrm>
            <a:off x="5268074" y="3459520"/>
            <a:ext cx="3196303" cy="718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reviews to TF-IDF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vectors</a:t>
            </a:r>
            <a:endParaRPr lang="en-US" sz="20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093442C1-3701-852B-701E-CF4C6D5F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68" y="5010449"/>
            <a:ext cx="826056" cy="1321713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BCA5D811-A52A-6B71-0E59-47DA04A2BE4D}"/>
              </a:ext>
            </a:extLst>
          </p:cNvPr>
          <p:cNvSpPr/>
          <p:nvPr/>
        </p:nvSpPr>
        <p:spPr>
          <a:xfrm>
            <a:off x="5309592" y="5070913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0DDB631-94C3-BD85-3D6A-930F3B60E771}"/>
              </a:ext>
            </a:extLst>
          </p:cNvPr>
          <p:cNvSpPr/>
          <p:nvPr/>
        </p:nvSpPr>
        <p:spPr>
          <a:xfrm>
            <a:off x="5268074" y="5566360"/>
            <a:ext cx="3290711" cy="32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K-means algorithm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3 clusters</a:t>
            </a:r>
            <a:endParaRPr lang="en-US" sz="20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EE28D831-37A2-D7B6-2A38-E6E7C0E3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119" y="2919232"/>
            <a:ext cx="826056" cy="1321713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17E2D1AF-6F93-0D82-8051-0AB5CF72783A}"/>
              </a:ext>
            </a:extLst>
          </p:cNvPr>
          <p:cNvSpPr/>
          <p:nvPr/>
        </p:nvSpPr>
        <p:spPr>
          <a:xfrm>
            <a:off x="10066943" y="2985518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CD1394A-FFB4-63B3-022F-FAA806D5351D}"/>
              </a:ext>
            </a:extLst>
          </p:cNvPr>
          <p:cNvSpPr/>
          <p:nvPr/>
        </p:nvSpPr>
        <p:spPr>
          <a:xfrm>
            <a:off x="10066943" y="3439138"/>
            <a:ext cx="3216571" cy="56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adjusted Rand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</a:t>
            </a:r>
            <a:endParaRPr lang="en-US" sz="2000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EBBDEE1F-F407-09EF-33C8-425D0F63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119" y="5106702"/>
            <a:ext cx="826056" cy="1321713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0F95613E-CE52-D2A2-4964-976FB72BDAB4}"/>
              </a:ext>
            </a:extLst>
          </p:cNvPr>
          <p:cNvSpPr/>
          <p:nvPr/>
        </p:nvSpPr>
        <p:spPr>
          <a:xfrm>
            <a:off x="10066943" y="5206406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09CA82CA-AE66-43F7-85E4-4ED1C711D8ED}"/>
              </a:ext>
            </a:extLst>
          </p:cNvPr>
          <p:cNvSpPr/>
          <p:nvPr/>
        </p:nvSpPr>
        <p:spPr>
          <a:xfrm>
            <a:off x="10066943" y="5792272"/>
            <a:ext cx="3642009" cy="36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 terms per cluster</a:t>
            </a:r>
            <a:endParaRPr lang="en-US" sz="2000" dirty="0"/>
          </a:p>
        </p:txBody>
      </p:sp>
      <p:pic>
        <p:nvPicPr>
          <p:cNvPr id="17" name="Picture 16" descr="A finger pointing at a screen&#10;&#10;Description automatically generated">
            <a:extLst>
              <a:ext uri="{FF2B5EF4-FFF2-40B4-BE49-F238E27FC236}">
                <a16:creationId xmlns:a16="http://schemas.microsoft.com/office/drawing/2014/main" id="{9A279761-8A0B-B30A-3795-208B4B24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0"/>
            <a:ext cx="3842952" cy="822960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64DE364C-4A6E-4CCC-2A25-4C1CAEC6881F}"/>
              </a:ext>
            </a:extLst>
          </p:cNvPr>
          <p:cNvSpPr/>
          <p:nvPr/>
        </p:nvSpPr>
        <p:spPr>
          <a:xfrm>
            <a:off x="4365575" y="6877384"/>
            <a:ext cx="9816465" cy="934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endParaRPr lang="en-US" sz="200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486EE-A1B0-B6D7-A591-2832EE19E20E}"/>
              </a:ext>
            </a:extLst>
          </p:cNvPr>
          <p:cNvSpPr txBox="1"/>
          <p:nvPr/>
        </p:nvSpPr>
        <p:spPr>
          <a:xfrm>
            <a:off x="4365575" y="6905726"/>
            <a:ext cx="9686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Top terms for each cluster identified, revealing common themes in negative feedback.</a:t>
            </a:r>
          </a:p>
        </p:txBody>
      </p:sp>
    </p:spTree>
    <p:extLst>
      <p:ext uri="{BB962C8B-B14F-4D97-AF65-F5344CB8AC3E}">
        <p14:creationId xmlns:p14="http://schemas.microsoft.com/office/powerpoint/2010/main" val="103139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281D15-A27F-3851-1098-EAA94EAA2394}"/>
              </a:ext>
            </a:extLst>
          </p:cNvPr>
          <p:cNvSpPr/>
          <p:nvPr/>
        </p:nvSpPr>
        <p:spPr>
          <a:xfrm>
            <a:off x="613172" y="620197"/>
            <a:ext cx="6088856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Petrona Bold" pitchFamily="34" charset="-120"/>
              </a:rPr>
              <a:t>Visualization of Negative Review Clusters</a:t>
            </a:r>
            <a:endParaRPr lang="en-US" sz="4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9C3568E-6CF7-B5BF-EEED-01262427C02B}"/>
              </a:ext>
            </a:extLst>
          </p:cNvPr>
          <p:cNvSpPr/>
          <p:nvPr/>
        </p:nvSpPr>
        <p:spPr>
          <a:xfrm>
            <a:off x="910232" y="2605805"/>
            <a:ext cx="5791796" cy="1000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Word clouds for each cluster highlight frequent words, revealing the main issues in negative feedback.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D378077-5D65-E74A-E697-84198047B2F9}"/>
              </a:ext>
            </a:extLst>
          </p:cNvPr>
          <p:cNvSpPr/>
          <p:nvPr/>
        </p:nvSpPr>
        <p:spPr>
          <a:xfrm>
            <a:off x="864513" y="3910608"/>
            <a:ext cx="22860" cy="3698677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319FEF6-4CAE-966F-7CB8-946F10CE6445}"/>
              </a:ext>
            </a:extLst>
          </p:cNvPr>
          <p:cNvSpPr/>
          <p:nvPr/>
        </p:nvSpPr>
        <p:spPr>
          <a:xfrm>
            <a:off x="1050131" y="4293275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7928198-A077-2406-A7FA-6B1664998392}"/>
              </a:ext>
            </a:extLst>
          </p:cNvPr>
          <p:cNvSpPr/>
          <p:nvPr/>
        </p:nvSpPr>
        <p:spPr>
          <a:xfrm>
            <a:off x="678894" y="4107656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latin typeface="Petrona Bold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17F71E6-6C75-A33F-00D2-BEF382E117C5}"/>
              </a:ext>
            </a:extLst>
          </p:cNvPr>
          <p:cNvSpPr/>
          <p:nvPr/>
        </p:nvSpPr>
        <p:spPr>
          <a:xfrm>
            <a:off x="816888" y="4166711"/>
            <a:ext cx="1181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 dirty="0">
              <a:latin typeface="Petrona Bold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5B16E39-8240-55E1-96A0-956712C43887}"/>
              </a:ext>
            </a:extLst>
          </p:cNvPr>
          <p:cNvSpPr/>
          <p:nvPr/>
        </p:nvSpPr>
        <p:spPr>
          <a:xfrm>
            <a:off x="1839397" y="4085749"/>
            <a:ext cx="277689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Dimensionality Reduction</a:t>
            </a:r>
            <a:endParaRPr lang="en-US" sz="2000" dirty="0">
              <a:latin typeface="Petrona Bold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613B319-748B-9A76-A0D5-DB90CAAB484C}"/>
              </a:ext>
            </a:extLst>
          </p:cNvPr>
          <p:cNvSpPr/>
          <p:nvPr/>
        </p:nvSpPr>
        <p:spPr>
          <a:xfrm>
            <a:off x="1839397" y="4478059"/>
            <a:ext cx="4702612" cy="538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Apply PCA to reduce TF-IDF vectors to 2D for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visualization</a:t>
            </a:r>
            <a:endParaRPr lang="en-US" dirty="0">
              <a:ea typeface="Petrona Bold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1DF81252-8E3F-958A-D5D6-8653A5D05531}"/>
              </a:ext>
            </a:extLst>
          </p:cNvPr>
          <p:cNvSpPr/>
          <p:nvPr/>
        </p:nvSpPr>
        <p:spPr>
          <a:xfrm>
            <a:off x="1050131" y="5491163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549560D-9D96-4A22-7BFF-A8E1BADEA68A}"/>
              </a:ext>
            </a:extLst>
          </p:cNvPr>
          <p:cNvSpPr/>
          <p:nvPr/>
        </p:nvSpPr>
        <p:spPr>
          <a:xfrm>
            <a:off x="678894" y="5305544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CD5B87E-29D9-F804-D493-E913AB6F4A33}"/>
              </a:ext>
            </a:extLst>
          </p:cNvPr>
          <p:cNvSpPr/>
          <p:nvPr/>
        </p:nvSpPr>
        <p:spPr>
          <a:xfrm>
            <a:off x="797719" y="5364599"/>
            <a:ext cx="15644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/>
                <a:cs typeface="Petrona Bold" pitchFamily="34" charset="-120"/>
              </a:rPr>
              <a:t>2</a:t>
            </a:r>
            <a:endParaRPr lang="en-US" sz="1600" dirty="0">
              <a:ea typeface="Petrona Bold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147D18D-FB71-D2EB-45C7-AD5F9BCA2BC4}"/>
              </a:ext>
            </a:extLst>
          </p:cNvPr>
          <p:cNvSpPr/>
          <p:nvPr/>
        </p:nvSpPr>
        <p:spPr>
          <a:xfrm>
            <a:off x="1839397" y="5308351"/>
            <a:ext cx="229933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Scatter Plot</a:t>
            </a:r>
            <a:endParaRPr lang="en-US" sz="2000" dirty="0">
              <a:latin typeface="Petrona Bold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7658D491-4E97-30D0-A6CA-852685642B5B}"/>
              </a:ext>
            </a:extLst>
          </p:cNvPr>
          <p:cNvSpPr/>
          <p:nvPr/>
        </p:nvSpPr>
        <p:spPr>
          <a:xfrm>
            <a:off x="1839397" y="5675948"/>
            <a:ext cx="4862632" cy="53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Create a 2D scatter plot of the negative review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Petrona Bold"/>
                <a:cs typeface="Inter" pitchFamily="34" charset="-120"/>
              </a:rPr>
              <a:t>Clusters.</a:t>
            </a:r>
            <a:endParaRPr lang="en-US" dirty="0">
              <a:ea typeface="Petrona Bold"/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5ADC691-2E70-B4A7-5FE1-4FC23B9DDC4E}"/>
              </a:ext>
            </a:extLst>
          </p:cNvPr>
          <p:cNvSpPr/>
          <p:nvPr/>
        </p:nvSpPr>
        <p:spPr>
          <a:xfrm>
            <a:off x="1050131" y="6689050"/>
            <a:ext cx="613172" cy="22860"/>
          </a:xfrm>
          <a:prstGeom prst="roundRect">
            <a:avLst>
              <a:gd name="adj" fmla="val 32187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1E90EA4-9BD5-9C4F-0A86-1C85D1A24EA7}"/>
              </a:ext>
            </a:extLst>
          </p:cNvPr>
          <p:cNvSpPr/>
          <p:nvPr/>
        </p:nvSpPr>
        <p:spPr>
          <a:xfrm>
            <a:off x="678894" y="6503432"/>
            <a:ext cx="394097" cy="39409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>
              <a:ea typeface="Petrona Bold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6ABBDD3-A808-5F5F-441C-0DE744988552}"/>
              </a:ext>
            </a:extLst>
          </p:cNvPr>
          <p:cNvSpPr/>
          <p:nvPr/>
        </p:nvSpPr>
        <p:spPr>
          <a:xfrm>
            <a:off x="797838" y="6562487"/>
            <a:ext cx="1562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/>
                <a:cs typeface="Petrona Bold" pitchFamily="34" charset="-120"/>
              </a:rPr>
              <a:t>3</a:t>
            </a:r>
            <a:endParaRPr lang="en-US" sz="1600" dirty="0">
              <a:ea typeface="Petrona Bold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33A6D5A-2C7C-5F6B-D9EC-0CBF0DAA147D}"/>
              </a:ext>
            </a:extLst>
          </p:cNvPr>
          <p:cNvSpPr/>
          <p:nvPr/>
        </p:nvSpPr>
        <p:spPr>
          <a:xfrm>
            <a:off x="1839397" y="6506238"/>
            <a:ext cx="2485668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/>
                <a:ea typeface="Petrona Bold"/>
                <a:cs typeface="Petrona Bold" pitchFamily="34" charset="-120"/>
              </a:rPr>
              <a:t>Word Cloud Generation</a:t>
            </a:r>
            <a:endParaRPr lang="en-US" sz="2000" dirty="0">
              <a:latin typeface="Petrona Bold"/>
              <a:ea typeface="Petrona Bold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A173DF86-E7FB-2859-B025-44B957417729}"/>
              </a:ext>
            </a:extLst>
          </p:cNvPr>
          <p:cNvSpPr/>
          <p:nvPr/>
        </p:nvSpPr>
        <p:spPr>
          <a:xfrm>
            <a:off x="1839397" y="6873835"/>
            <a:ext cx="4862632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Generate word clouds for each cluster to visualize frequent terms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B1569E-7F28-E385-71A0-DE335C1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90" y="355904"/>
            <a:ext cx="3514153" cy="3141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04A7DF-9D2E-7DDF-AEE9-360CB547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102" y="355904"/>
            <a:ext cx="3764729" cy="31410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E6CF5B-CF4B-723C-0D1A-16B6F87E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8" y="4299361"/>
            <a:ext cx="3491293" cy="31347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0E0AD0-E10A-9608-5ACD-BF6DF1BAD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102" y="4293275"/>
            <a:ext cx="3856167" cy="31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E40877D4-DB0C-71FA-BC03-D773A02A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175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8B82A-A62E-9E84-C748-31FFD0480292}"/>
              </a:ext>
            </a:extLst>
          </p:cNvPr>
          <p:cNvSpPr txBox="1"/>
          <p:nvPr/>
        </p:nvSpPr>
        <p:spPr>
          <a:xfrm>
            <a:off x="762000" y="395297"/>
            <a:ext cx="64031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BUSINESS USE CASES</a:t>
            </a:r>
          </a:p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        </a:t>
            </a:r>
          </a:p>
          <a:p>
            <a:endParaRPr lang="en-US" sz="5600" dirty="0">
              <a:latin typeface="Petrona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92AF8-E5D6-6B80-EEDE-4C49B9D3A130}"/>
              </a:ext>
            </a:extLst>
          </p:cNvPr>
          <p:cNvSpPr txBox="1"/>
          <p:nvPr/>
        </p:nvSpPr>
        <p:spPr>
          <a:xfrm>
            <a:off x="0" y="2113724"/>
            <a:ext cx="14630400" cy="559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Improved Customer Experience: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Analyze customer sentiments to identify recurring issues or highlights in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</a:rPr>
              <a:t>reviews.This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allows hotels to address negative feedback proactively and improve customer satisfaction.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Competitive Benchmarking: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Compare sentiment trends across competing hotels in the same region. Understand strengths and weaknesses relative to competitors to position the hotel better in the market.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Dynamic Pricing Strategies: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Identify patterns in guest satisfaction during high-demand or low-demand seasons. Use this information to adjust pricing strategies based on customer sentiment and perceived value.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Targeted Marketing Campaigns: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Use positive sentiments from reviews to craft effective marketing campaigns that highlight features customers’ preferences.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Enhanced Service Offerings:</a:t>
            </a:r>
            <a:endParaRPr lang="en-US" sz="2200" dirty="0">
              <a:latin typeface="Petrona Bold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Petrona Bold"/>
              </a:rPr>
              <a:t>		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Detect common areas of improvement or unmet guest expectations and tailor services or packages accordingly to enhance 		offerings.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Petrona Bold"/>
              </a:rPr>
              <a:t>Reputation Management:</a:t>
            </a:r>
            <a:endParaRPr lang="en-US" sz="2200" dirty="0">
              <a:latin typeface="Petrona Bold"/>
            </a:endParaRPr>
          </a:p>
          <a:p>
            <a:pPr lvl="2">
              <a:spcAft>
                <a:spcPts val="300"/>
              </a:spcAft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Monitor and respond to reviews in real-time using sentiment insights. Use of machine learning models to prioritize addressing highly negative reviews, ensuring a more proactive approach to managing the hotel’s reputation online.</a:t>
            </a:r>
          </a:p>
        </p:txBody>
      </p:sp>
    </p:spTree>
    <p:extLst>
      <p:ext uri="{BB962C8B-B14F-4D97-AF65-F5344CB8AC3E}">
        <p14:creationId xmlns:p14="http://schemas.microsoft.com/office/powerpoint/2010/main" val="413187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nger pointing at a screen&#10;&#10;Description automatically generated">
            <a:extLst>
              <a:ext uri="{FF2B5EF4-FFF2-40B4-BE49-F238E27FC236}">
                <a16:creationId xmlns:a16="http://schemas.microsoft.com/office/drawing/2014/main" id="{B85AFC5D-B162-BB9C-2E8C-74965EFA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190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541A9-E678-D938-355C-E29733FB7DF6}"/>
              </a:ext>
            </a:extLst>
          </p:cNvPr>
          <p:cNvSpPr txBox="1"/>
          <p:nvPr/>
        </p:nvSpPr>
        <p:spPr>
          <a:xfrm>
            <a:off x="668294" y="450159"/>
            <a:ext cx="6997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CONCLUSION</a:t>
            </a:r>
          </a:p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        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7768248-DDD5-A889-050D-ACF97F40F0C6}"/>
              </a:ext>
            </a:extLst>
          </p:cNvPr>
          <p:cNvSpPr/>
          <p:nvPr/>
        </p:nvSpPr>
        <p:spPr>
          <a:xfrm>
            <a:off x="470390" y="2757003"/>
            <a:ext cx="5022915" cy="473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13A130F-FA94-C41E-FBBB-4561E148CDA9}"/>
              </a:ext>
            </a:extLst>
          </p:cNvPr>
          <p:cNvSpPr/>
          <p:nvPr/>
        </p:nvSpPr>
        <p:spPr>
          <a:xfrm>
            <a:off x="470390" y="2757003"/>
            <a:ext cx="5022915" cy="473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085455D3-AB66-2BBD-6E5C-6941BAB37984}"/>
              </a:ext>
            </a:extLst>
          </p:cNvPr>
          <p:cNvSpPr/>
          <p:nvPr/>
        </p:nvSpPr>
        <p:spPr>
          <a:xfrm>
            <a:off x="392111" y="2360139"/>
            <a:ext cx="7923985" cy="5360048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9417F5E2-68FB-B32B-0E80-453A5640C4EF}"/>
              </a:ext>
            </a:extLst>
          </p:cNvPr>
          <p:cNvSpPr/>
          <p:nvPr/>
        </p:nvSpPr>
        <p:spPr>
          <a:xfrm>
            <a:off x="1194951" y="2633950"/>
            <a:ext cx="26475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Achievements</a:t>
            </a:r>
            <a:endParaRPr lang="en-US" sz="28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648F654-2216-000C-E6DA-5EF0F29F2E75}"/>
              </a:ext>
            </a:extLst>
          </p:cNvPr>
          <p:cNvSpPr/>
          <p:nvPr/>
        </p:nvSpPr>
        <p:spPr>
          <a:xfrm>
            <a:off x="1194951" y="3222877"/>
            <a:ext cx="6471043" cy="427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This project demonstrated the power of machine learning techniques in analyzing hotel reviews.</a:t>
            </a:r>
          </a:p>
          <a:p>
            <a:pPr marL="0" indent="0">
              <a:lnSpc>
                <a:spcPts val="2500"/>
              </a:lnSpc>
              <a:buNone/>
            </a:pPr>
            <a:endParaRPr lang="en-US" sz="200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Sentiment analysis achieved 78% accuracy, while rating prediction models reached up to 84.83% accuracy. 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Topic modelling identifies 5 themes: General hotel features, Resort &amp; Leisure Experience, Issues/service concerns, Guest experiences and Amenities &amp; comfort.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Clustering of Negative reviews produce ARI score 0.019 which indicates clustering algorithm does not align well with original sentiment labels. 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latin typeface="Petrona Bold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E87962-FCA1-58BF-AB9D-9287C56F1DF0}"/>
              </a:ext>
            </a:extLst>
          </p:cNvPr>
          <p:cNvSpPr/>
          <p:nvPr/>
        </p:nvSpPr>
        <p:spPr>
          <a:xfrm>
            <a:off x="9040657" y="2687394"/>
            <a:ext cx="26475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64C89FDA-8084-0E6C-A91F-7C750C21F537}"/>
              </a:ext>
            </a:extLst>
          </p:cNvPr>
          <p:cNvSpPr/>
          <p:nvPr/>
        </p:nvSpPr>
        <p:spPr>
          <a:xfrm>
            <a:off x="9040657" y="3222877"/>
            <a:ext cx="4013084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Petrona Bold"/>
                <a:ea typeface="Inter" pitchFamily="34" charset="-122"/>
                <a:cs typeface="Inter" pitchFamily="34" charset="-120"/>
              </a:rPr>
              <a:t>.</a:t>
            </a:r>
            <a:endParaRPr lang="en-US" sz="2400" dirty="0">
              <a:latin typeface="Petrona Bold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0832BB7-C4DB-655F-6CB6-C2C8AB5C3D29}"/>
              </a:ext>
            </a:extLst>
          </p:cNvPr>
          <p:cNvSpPr/>
          <p:nvPr/>
        </p:nvSpPr>
        <p:spPr>
          <a:xfrm>
            <a:off x="8795525" y="2365056"/>
            <a:ext cx="5378495" cy="5292047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1F1676E-AB82-1178-94E7-C40C9CE09491}"/>
              </a:ext>
            </a:extLst>
          </p:cNvPr>
          <p:cNvSpPr/>
          <p:nvPr/>
        </p:nvSpPr>
        <p:spPr>
          <a:xfrm>
            <a:off x="9288625" y="2708640"/>
            <a:ext cx="376511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8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6835790F-31B0-E2CB-6DF7-802E95165DF1}"/>
              </a:ext>
            </a:extLst>
          </p:cNvPr>
          <p:cNvSpPr/>
          <p:nvPr/>
        </p:nvSpPr>
        <p:spPr>
          <a:xfrm>
            <a:off x="9272614" y="3435013"/>
            <a:ext cx="4392295" cy="2643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Improving model performance. </a:t>
            </a:r>
          </a:p>
          <a:p>
            <a:pPr>
              <a:lnSpc>
                <a:spcPts val="2500"/>
              </a:lnSpc>
            </a:pPr>
            <a:endParaRPr lang="en-US" sz="200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Incorporating more features.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2525"/>
              </a:solidFill>
              <a:latin typeface="Inter" panose="020B0604020202020204" charset="0"/>
              <a:ea typeface="Inter" panose="020B0604020202020204" charset="0"/>
              <a:cs typeface="Inter" pitchFamily="34" charset="-120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itchFamily="34" charset="-120"/>
              </a:rPr>
              <a:t>Developing a real-time recommendation system for hotels based on review analysis.</a:t>
            </a:r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0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C8461F16-97C3-DF10-BC08-CA3AB9FA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146272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1C144-B499-19A3-02C0-70FBCBAAC506}"/>
              </a:ext>
            </a:extLst>
          </p:cNvPr>
          <p:cNvSpPr txBox="1"/>
          <p:nvPr/>
        </p:nvSpPr>
        <p:spPr>
          <a:xfrm>
            <a:off x="331586" y="3176081"/>
            <a:ext cx="44831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Petrona Bold"/>
              </a:rPr>
              <a:t>THANK</a:t>
            </a:r>
            <a:r>
              <a:rPr lang="en-US" sz="5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    						YOU</a:t>
            </a:r>
          </a:p>
          <a:p>
            <a:r>
              <a:rPr lang="en-US" sz="5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6207-F6A3-E4A3-1462-48950BDBD13D}"/>
              </a:ext>
            </a:extLst>
          </p:cNvPr>
          <p:cNvSpPr txBox="1"/>
          <p:nvPr/>
        </p:nvSpPr>
        <p:spPr>
          <a:xfrm>
            <a:off x="5826207" y="2821258"/>
            <a:ext cx="8472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Inter" panose="020B0604020202020204" charset="0"/>
                <a:ea typeface="Inter" panose="020B0604020202020204" charset="0"/>
              </a:rPr>
              <a:t>https://github.com/sshah82/SentimentAnalysis_HotelReviews</a:t>
            </a:r>
          </a:p>
        </p:txBody>
      </p:sp>
      <p:pic>
        <p:nvPicPr>
          <p:cNvPr id="7" name="Picture 6" descr="A logo of a cat&#10;&#10;Description automatically generated">
            <a:extLst>
              <a:ext uri="{FF2B5EF4-FFF2-40B4-BE49-F238E27FC236}">
                <a16:creationId xmlns:a16="http://schemas.microsoft.com/office/drawing/2014/main" id="{2AF9454B-7377-8C5C-563A-A2B34DEE7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07" y="1305512"/>
            <a:ext cx="1488993" cy="1232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E9787-B297-AA1F-C896-564B2CCE531B}"/>
              </a:ext>
            </a:extLst>
          </p:cNvPr>
          <p:cNvSpPr txBox="1"/>
          <p:nvPr/>
        </p:nvSpPr>
        <p:spPr>
          <a:xfrm>
            <a:off x="5997657" y="5928280"/>
            <a:ext cx="84726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https://www.kaggle.com/datasets/andrewmvd/trip-advisor-hotel-reviews</a:t>
            </a:r>
          </a:p>
        </p:txBody>
      </p:sp>
      <p:pic>
        <p:nvPicPr>
          <p:cNvPr id="13" name="Picture 12" descr="A blue letter k on a black background&#10;&#10;Description automatically generated">
            <a:extLst>
              <a:ext uri="{FF2B5EF4-FFF2-40B4-BE49-F238E27FC236}">
                <a16:creationId xmlns:a16="http://schemas.microsoft.com/office/drawing/2014/main" id="{D7F9F8A3-3926-B408-E9EA-6905762F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471" y="4114799"/>
            <a:ext cx="1548729" cy="1548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5DE0E-5530-E9BA-C6EB-8780FFB8D547}"/>
              </a:ext>
            </a:extLst>
          </p:cNvPr>
          <p:cNvSpPr txBox="1"/>
          <p:nvPr/>
        </p:nvSpPr>
        <p:spPr>
          <a:xfrm>
            <a:off x="7027388" y="5144206"/>
            <a:ext cx="14617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19546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3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1141690"/>
            <a:ext cx="7767470" cy="1445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TripAdvisor and Hotel Review Data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57449" y="316551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431042" y="3239810"/>
            <a:ext cx="14847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6973372" y="3202586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TripAdvisor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73372" y="3609721"/>
            <a:ext cx="2974896" cy="2032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TripAdvisor is a leading travel website, offering user-generated reviews and ratings for hotels, restaurants, and attractions.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68533" y="316551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17956" y="3239810"/>
            <a:ext cx="19669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0884456" y="3214943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Hotel Review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84456" y="3634434"/>
            <a:ext cx="2974896" cy="2007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Around 20k hotel reviews on TripAdvisor provide valuable insights into guest experiences, preferences, and overall satisfaction.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257449" y="595109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401254" y="6025447"/>
            <a:ext cx="196334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6973372" y="5963450"/>
            <a:ext cx="28914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73372" y="6444726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Hotel reviews are typically structured as text with a numerical rating, providing a rich source of information.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739497"/>
            <a:ext cx="7684770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Collecting and Preprocessing the Data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030843" y="2420422"/>
            <a:ext cx="22860" cy="5069681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1253907" y="2877860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807780" y="2654856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71967" y="2725102"/>
            <a:ext cx="14049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8845" y="2704397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8845" y="3083506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free data source, Kaggle is used to extract hotel review data from TripAdvisor.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1253907" y="4637246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807780" y="441424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49107" y="4484489"/>
            <a:ext cx="1862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8845" y="4400644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8845" y="4842892"/>
            <a:ext cx="6225540" cy="90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the data involves removing irrelevant information, handling missing values, and standardizing formats.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253907" y="6396633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807780" y="6173629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949345" y="6243876"/>
            <a:ext cx="18585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8845" y="6147673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8845" y="6557909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steps include tokenization, stemming, and stop word removal to prepare the text for analysis.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inger pointing at a screen&#10;&#10;Description automatically generated">
            <a:extLst>
              <a:ext uri="{FF2B5EF4-FFF2-40B4-BE49-F238E27FC236}">
                <a16:creationId xmlns:a16="http://schemas.microsoft.com/office/drawing/2014/main" id="{75E31251-C274-2B08-5F22-42D2A5E8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57" y="0"/>
            <a:ext cx="6172543" cy="238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BD7E3-96E0-2718-3DDE-387DE6AF3CE3}"/>
              </a:ext>
            </a:extLst>
          </p:cNvPr>
          <p:cNvSpPr txBox="1"/>
          <p:nvPr/>
        </p:nvSpPr>
        <p:spPr>
          <a:xfrm>
            <a:off x="240957" y="500272"/>
            <a:ext cx="58138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Petrona Bold"/>
              </a:rPr>
              <a:t>Technical</a:t>
            </a:r>
          </a:p>
          <a:p>
            <a:r>
              <a:rPr lang="en-US" sz="4600" b="1" dirty="0">
                <a:solidFill>
                  <a:schemeClr val="bg1"/>
                </a:solidFill>
                <a:latin typeface="Petrona Bold"/>
              </a:rPr>
              <a:t>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86098-A1AE-94A3-B9D5-939175D2C314}"/>
              </a:ext>
            </a:extLst>
          </p:cNvPr>
          <p:cNvSpPr txBox="1"/>
          <p:nvPr/>
        </p:nvSpPr>
        <p:spPr>
          <a:xfrm>
            <a:off x="6769100" y="-121191"/>
            <a:ext cx="7453525" cy="1017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Operating System OS: 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Windows 10</a:t>
            </a:r>
          </a:p>
          <a:p>
            <a:pPr>
              <a:lnSpc>
                <a:spcPct val="90000"/>
              </a:lnSpc>
            </a:pPr>
            <a:endParaRPr lang="en-US" sz="28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Version: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3.12 (64-bit)</a:t>
            </a:r>
          </a:p>
          <a:p>
            <a:pPr>
              <a:lnSpc>
                <a:spcPct val="90000"/>
              </a:lnSpc>
            </a:pPr>
            <a:endParaRPr lang="en-US" sz="28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IDE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Visual Studio Code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Petrona Bold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Libraries used for data analysis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Pandas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Numpy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NLTK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Vader: Sentiment scoring.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Stopwords: Word filtering.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Lemmatizer: Text simplification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Petrona Bold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Petrona Bold"/>
                <a:cs typeface="Times New Roman" panose="02020603050405020304" pitchFamily="18" charset="0"/>
              </a:rPr>
              <a:t>Python Libraries Used  for Visualization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Matplotlib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Plotly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  <a:cs typeface="Times New Roman"/>
              </a:rPr>
              <a:t>Seaborn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</a:pPr>
            <a:endParaRPr lang="en-US" sz="2400" b="1" dirty="0">
              <a:latin typeface="Times New Roman"/>
              <a:cs typeface="Times New Roman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F2AF8-2CD2-D8DF-4319-80F11B1EA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" y="2291039"/>
            <a:ext cx="6172543" cy="330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E89BA-4A82-FE8A-0B41-435E859E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" y="5605648"/>
            <a:ext cx="6172543" cy="26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9976E2-F4EB-4B3F-4EF4-58EA9F08A592}"/>
              </a:ext>
            </a:extLst>
          </p:cNvPr>
          <p:cNvSpPr/>
          <p:nvPr/>
        </p:nvSpPr>
        <p:spPr>
          <a:xfrm>
            <a:off x="4451390" y="1357670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6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Exploratory &amp; Predictive Data Analysis</a:t>
            </a:r>
            <a:endParaRPr lang="en-US" sz="4600" b="1" dirty="0">
              <a:latin typeface="Petrona Bold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7C73995-1A0F-820B-4C2B-4B1D9E429CC6}"/>
              </a:ext>
            </a:extLst>
          </p:cNvPr>
          <p:cNvSpPr/>
          <p:nvPr/>
        </p:nvSpPr>
        <p:spPr>
          <a:xfrm>
            <a:off x="4451390" y="3132136"/>
            <a:ext cx="4284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2200" b="1" dirty="0">
              <a:latin typeface="Petrona Bol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72B4D0B-6375-69E0-5647-DBEDBD825AE7}"/>
              </a:ext>
            </a:extLst>
          </p:cNvPr>
          <p:cNvSpPr/>
          <p:nvPr/>
        </p:nvSpPr>
        <p:spPr>
          <a:xfrm>
            <a:off x="4451390" y="3923348"/>
            <a:ext cx="4284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EDA uncovers patterns and relationships in data. It uses visual methods like histograms and scatter plots.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F3E792C-52C3-7353-43C8-30777FACAFD8}"/>
              </a:ext>
            </a:extLst>
          </p:cNvPr>
          <p:cNvSpPr/>
          <p:nvPr/>
        </p:nvSpPr>
        <p:spPr>
          <a:xfrm>
            <a:off x="4451390" y="5869230"/>
            <a:ext cx="4415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EDA is iterative and helps formulate hypotheses. It's crucial for understanding data distributions and identifying outliers.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31DCA18-3FC2-AD74-AF4A-C10170914E92}"/>
              </a:ext>
            </a:extLst>
          </p:cNvPr>
          <p:cNvSpPr/>
          <p:nvPr/>
        </p:nvSpPr>
        <p:spPr>
          <a:xfrm>
            <a:off x="9428321" y="3132135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Petrona Bold"/>
                <a:ea typeface="Instrument Sans Semi Bold" pitchFamily="34" charset="-122"/>
                <a:cs typeface="Instrument Sans Semi Bold" pitchFamily="34" charset="-120"/>
              </a:rPr>
              <a:t>Predictive Data Analysis</a:t>
            </a:r>
            <a:endParaRPr lang="en-US" sz="2200" b="1" dirty="0">
              <a:latin typeface="Petrona Bold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BDA079E-1A22-765B-BCB9-2F90CF8D4E8F}"/>
              </a:ext>
            </a:extLst>
          </p:cNvPr>
          <p:cNvSpPr/>
          <p:nvPr/>
        </p:nvSpPr>
        <p:spPr>
          <a:xfrm>
            <a:off x="9428321" y="3923348"/>
            <a:ext cx="4608955" cy="1148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Predictive analysis forecasts future outcomes based on historical data. It uses statistical models and machine learning algorithms.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C14300F-2889-7790-6E1F-689B9A92544F}"/>
              </a:ext>
            </a:extLst>
          </p:cNvPr>
          <p:cNvSpPr/>
          <p:nvPr/>
        </p:nvSpPr>
        <p:spPr>
          <a:xfrm>
            <a:off x="9428321" y="5894434"/>
            <a:ext cx="4819020" cy="132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anose="020B0604020202020204" charset="0"/>
                <a:ea typeface="Inter" panose="020B0604020202020204" charset="0"/>
                <a:cs typeface="Instrument Sans Medium" pitchFamily="34" charset="-120"/>
              </a:rPr>
              <a:t>This approach is used for decision-making and strategy planning. It requires clean, processed data from EDA.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" name="Picture 9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1CA8955C-E3BD-9023-EF65-6E66193F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6497" y="1863"/>
            <a:ext cx="40530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09" y="400553"/>
            <a:ext cx="80165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(EDA)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645509" y="1760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Rating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45509" y="2374314"/>
            <a:ext cx="6237387" cy="86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Analyzing the distribution of hotel ratings helps understand overall guest satisfaction levels.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569501" y="17903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69501" y="2374314"/>
            <a:ext cx="6257710" cy="91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 techniques are used to determine the overall tone and sentiment expressed in reviews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42D5C-C1E3-9049-A25F-6C9BFE62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49" y="4044946"/>
            <a:ext cx="12701" cy="139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1A2937-C351-D637-339C-32428D610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01" y="3463022"/>
            <a:ext cx="5666127" cy="3339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F6F2A-80AC-16AF-250E-CF5B81FFBA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22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9501" y="7053762"/>
            <a:ext cx="5666127" cy="916345"/>
          </a:xfrm>
          <a:prstGeom prst="rect">
            <a:avLst/>
          </a:prstGeom>
          <a:solidFill>
            <a:srgbClr val="19CEE1"/>
          </a:solidFill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B1A8C7-78D8-9265-B62C-24A49262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09" y="3463021"/>
            <a:ext cx="6237387" cy="4507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6B162-D18D-8C02-3CCE-7B606610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35" y="778997"/>
            <a:ext cx="10091580" cy="3000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CA303-4045-2123-F5FF-3F4A77D0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7" y="4809617"/>
            <a:ext cx="4614738" cy="3219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29C26-3DB9-38D9-A46F-56AD11FA5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170" y="4809618"/>
            <a:ext cx="4413145" cy="3219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BD66-70F9-C8FE-37C1-F612F63FF176}"/>
              </a:ext>
            </a:extLst>
          </p:cNvPr>
          <p:cNvSpPr txBox="1"/>
          <p:nvPr/>
        </p:nvSpPr>
        <p:spPr>
          <a:xfrm>
            <a:off x="3793524" y="239142"/>
            <a:ext cx="20759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etrona Bold"/>
              </a:rPr>
              <a:t>Review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8C097-96BF-1092-7081-99CA69E1DCCC}"/>
              </a:ext>
            </a:extLst>
          </p:cNvPr>
          <p:cNvSpPr txBox="1"/>
          <p:nvPr/>
        </p:nvSpPr>
        <p:spPr>
          <a:xfrm>
            <a:off x="432487" y="4114800"/>
            <a:ext cx="40035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etrona Bold"/>
              </a:rPr>
              <a:t>20 Most common words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09FA5-77F0-FDC2-8F29-DA39B67FA0B8}"/>
              </a:ext>
            </a:extLst>
          </p:cNvPr>
          <p:cNvSpPr/>
          <p:nvPr/>
        </p:nvSpPr>
        <p:spPr>
          <a:xfrm>
            <a:off x="0" y="0"/>
            <a:ext cx="3608173" cy="37797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1414E-F103-B268-C136-2F60695E0CCA}"/>
              </a:ext>
            </a:extLst>
          </p:cNvPr>
          <p:cNvSpPr txBox="1"/>
          <p:nvPr/>
        </p:nvSpPr>
        <p:spPr>
          <a:xfrm>
            <a:off x="409060" y="381767"/>
            <a:ext cx="28173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Petrona Bold"/>
              </a:rPr>
              <a:t>EDA</a:t>
            </a:r>
          </a:p>
          <a:p>
            <a:r>
              <a:rPr lang="en-US" sz="4600" dirty="0">
                <a:latin typeface="Petrona Bold"/>
              </a:rPr>
              <a:t>Continue..</a:t>
            </a:r>
          </a:p>
        </p:txBody>
      </p:sp>
      <p:pic>
        <p:nvPicPr>
          <p:cNvPr id="12" name="Picture 11" descr="A robot and a child's hand&#10;&#10;Description automatically generated">
            <a:extLst>
              <a:ext uri="{FF2B5EF4-FFF2-40B4-BE49-F238E27FC236}">
                <a16:creationId xmlns:a16="http://schemas.microsoft.com/office/drawing/2014/main" id="{97E0C5A9-6BA3-0429-97E2-89BE446F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855" y="1848894"/>
            <a:ext cx="3333750" cy="17469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E326F1-A528-7620-CD75-F8428237FF4A}"/>
              </a:ext>
            </a:extLst>
          </p:cNvPr>
          <p:cNvSpPr txBox="1"/>
          <p:nvPr/>
        </p:nvSpPr>
        <p:spPr>
          <a:xfrm>
            <a:off x="5239265" y="4809617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Bar chart showing the frequency of the 20 most common words in the reviews, with "hotel" and "room" being the most frequent.</a:t>
            </a:r>
          </a:p>
          <a:p>
            <a:endParaRPr lang="en-US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A visually appealing word cloud representing the most common words in the reviews, with larger words indicating higher frequency.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1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Machine Learning Models</a:t>
            </a:r>
            <a:endParaRPr lang="en-US" sz="4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64" y="2293039"/>
            <a:ext cx="839496" cy="1343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33802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90605" y="2709087"/>
            <a:ext cx="755791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versatile ensemble method that uses multiple decision trees to improve classification or regression accuracy and prevent overfitting.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2" y="3765000"/>
            <a:ext cx="839496" cy="1343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606" y="371309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Naive Bayes Multinomial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90988" y="4088085"/>
            <a:ext cx="731520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probabilistic model ideal for text classification or discrete data, assuming feature independence.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82" y="5232283"/>
            <a:ext cx="839496" cy="1343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699566"/>
            <a:ext cx="332684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Support Vector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90987" y="7065741"/>
            <a:ext cx="70889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classifier that finds the optimal linear hyperplane to separate data points with maximum margin.</a:t>
            </a:r>
            <a:endParaRPr lang="en-US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62928DC-E730-E1B5-66C1-A6AE712AD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2" y="6699566"/>
            <a:ext cx="836535" cy="13385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605F68-4904-1866-6E72-8046AA81B37B}"/>
              </a:ext>
            </a:extLst>
          </p:cNvPr>
          <p:cNvSpPr txBox="1"/>
          <p:nvPr/>
        </p:nvSpPr>
        <p:spPr>
          <a:xfrm>
            <a:off x="2128060" y="5165892"/>
            <a:ext cx="7315200" cy="43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B8EC0-091E-9A91-5828-BABD55F23458}"/>
              </a:ext>
            </a:extLst>
          </p:cNvPr>
          <p:cNvSpPr txBox="1"/>
          <p:nvPr/>
        </p:nvSpPr>
        <p:spPr>
          <a:xfrm>
            <a:off x="2128060" y="5617819"/>
            <a:ext cx="7151864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A statistical model that predicts class probabilities by fitting a linear boundary using the log-odds of the target variable.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0CB1BE-BD3E-F390-A102-5FA53C72801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48526" y="3311610"/>
            <a:ext cx="5497013" cy="4948927"/>
          </a:xfrm>
          <a:prstGeom prst="rect">
            <a:avLst/>
          </a:prstGeom>
          <a:gradFill>
            <a:gsLst>
              <a:gs pos="32000">
                <a:schemeClr val="accent1">
                  <a:lumMod val="5000"/>
                  <a:lumOff val="95000"/>
                  <a:alpha val="4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280190" y="2336665"/>
            <a:ext cx="7556421" cy="4401319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287810" y="2723533"/>
            <a:ext cx="7541181" cy="921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514624" y="282118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289024" y="28211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Percentage of correctly predicted ratings.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197847" y="367090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14624" y="38344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289024" y="38344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correctly predicted positive ratings.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287810" y="4703921"/>
            <a:ext cx="7541181" cy="12945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14624" y="48476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289024" y="484762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actual positive ratings correctly identified.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280190" y="61351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6514624" y="61421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289024" y="608035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recall.</a:t>
            </a:r>
            <a:endParaRPr lang="en-US" sz="2000" dirty="0"/>
          </a:p>
        </p:txBody>
      </p:sp>
      <p:pic>
        <p:nvPicPr>
          <p:cNvPr id="21" name="Picture 20" descr="A robot thinking in front of a blackboard with math formulas">
            <a:extLst>
              <a:ext uri="{FF2B5EF4-FFF2-40B4-BE49-F238E27FC236}">
                <a16:creationId xmlns:a16="http://schemas.microsoft.com/office/drawing/2014/main" id="{F783F887-C63C-6D95-A5B9-8EB5467D6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5474994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8CD8BD2-1931-ADF9-5492-8F83B6EF31F8}"/>
              </a:ext>
            </a:extLst>
          </p:cNvPr>
          <p:cNvSpPr/>
          <p:nvPr/>
        </p:nvSpPr>
        <p:spPr>
          <a:xfrm>
            <a:off x="6287810" y="509041"/>
            <a:ext cx="5877997" cy="734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Model Performance Evaluation</a:t>
            </a:r>
            <a:endParaRPr lang="en-US" sz="4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1952</TotalTime>
  <Words>1061</Words>
  <Application>Microsoft Office PowerPoint</Application>
  <PresentationFormat>Custom</PresentationFormat>
  <Paragraphs>173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Inter</vt:lpstr>
      <vt:lpstr>Palatino Linotype</vt:lpstr>
      <vt:lpstr>Arial</vt:lpstr>
      <vt:lpstr>Times New Roman</vt:lpstr>
      <vt:lpstr>Gill Sans MT</vt:lpstr>
      <vt:lpstr>Petrona Bold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SARKAR, SNEHIL</cp:lastModifiedBy>
  <cp:revision>61</cp:revision>
  <dcterms:created xsi:type="dcterms:W3CDTF">2024-11-20T18:42:25Z</dcterms:created>
  <dcterms:modified xsi:type="dcterms:W3CDTF">2024-11-27T21:44:26Z</dcterms:modified>
</cp:coreProperties>
</file>